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2" r:id="rId2"/>
    <p:sldId id="263" r:id="rId3"/>
    <p:sldId id="278" r:id="rId4"/>
    <p:sldId id="264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26" r:id="rId14"/>
    <p:sldId id="318" r:id="rId15"/>
    <p:sldId id="313" r:id="rId16"/>
    <p:sldId id="321" r:id="rId17"/>
    <p:sldId id="301" r:id="rId18"/>
    <p:sldId id="320" r:id="rId19"/>
    <p:sldId id="268" r:id="rId20"/>
    <p:sldId id="323" r:id="rId21"/>
    <p:sldId id="324" r:id="rId22"/>
    <p:sldId id="325" r:id="rId23"/>
    <p:sldId id="322" r:id="rId24"/>
    <p:sldId id="271" r:id="rId25"/>
    <p:sldId id="328" r:id="rId26"/>
    <p:sldId id="327" r:id="rId27"/>
    <p:sldId id="319" r:id="rId28"/>
    <p:sldId id="329" r:id="rId29"/>
    <p:sldId id="330" r:id="rId30"/>
    <p:sldId id="331" r:id="rId31"/>
    <p:sldId id="332" r:id="rId32"/>
    <p:sldId id="333" r:id="rId33"/>
    <p:sldId id="334" r:id="rId34"/>
    <p:sldId id="285" r:id="rId35"/>
    <p:sldId id="335" r:id="rId36"/>
    <p:sldId id="336" r:id="rId37"/>
    <p:sldId id="337" r:id="rId38"/>
    <p:sldId id="338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modSld">
      <pc:chgData name="Teuku Raja Irfan Radarma" userId="cf428174-95ba-4576-8554-3a3b8ffa52b7" providerId="ADAL" clId="{EE864646-A7C8-4500-8B43-C38DD58412E7}" dt="2024-06-23T10:55:55.512" v="27" actId="20577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3-4177-B08B-0B3541366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3-4177-B08B-0B3541366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3-4177-B08B-0B3541366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3-4177-B08B-0B35413664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03-4177-B08B-0B35413664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03-4177-B08B-0B35413664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3-4177-B08B-0B35413664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03-4177-B08B-0B354136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1-4CF6-89C1-1D310C4A98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1-4CF6-89C1-1D310C4A98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1-4CF6-89C1-1D310C4A98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31-4CF6-89C1-1D310C4A98A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31-4CF6-89C1-1D310C4A98A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31-4CF6-89C1-1D310C4A98A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31-4CF6-89C1-1D310C4A98A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31-4CF6-89C1-1D310C4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ax val="2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5-46D8-9653-9B76B2503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5-46D8-9653-9B76B2503F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5-46D8-9653-9B76B2503F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5-46D8-9653-9B76B2503F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5-46D8-9653-9B76B2503F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45-46D8-9653-9B76B2503F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5-46D8-9653-9B76B2503F3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45-46D8-9653-9B76B2503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2C9-A45B-926816583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2C9-A45B-926816583E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2C9-A45B-926816583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9D-42C9-A45B-926816583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2C9-A45B-926816583E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9D-42C9-A45B-926816583E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9D-42C9-A45B-926816583E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9D-42C9-A45B-926816583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Contoh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Benford's Law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0.3010299956639812</c:v>
                </c:pt>
                <c:pt idx="1">
                  <c:v>0.17609125905568124</c:v>
                </c:pt>
                <c:pt idx="2">
                  <c:v>0.12493873660829993</c:v>
                </c:pt>
                <c:pt idx="3">
                  <c:v>9.691001300805642E-2</c:v>
                </c:pt>
                <c:pt idx="4">
                  <c:v>7.9181246047624818E-2</c:v>
                </c:pt>
                <c:pt idx="5">
                  <c:v>6.6946789630613221E-2</c:v>
                </c:pt>
                <c:pt idx="6">
                  <c:v>5.7991946977686733E-2</c:v>
                </c:pt>
                <c:pt idx="7">
                  <c:v>5.1152522447381291E-2</c:v>
                </c:pt>
                <c:pt idx="8">
                  <c:v>4.5757490560675143E-2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E3D-945E-8DF8CFCB39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0.25703794369645044</c:v>
                </c:pt>
                <c:pt idx="1">
                  <c:v>0.18359853121175029</c:v>
                </c:pt>
                <c:pt idx="2">
                  <c:v>0.12239902080783353</c:v>
                </c:pt>
                <c:pt idx="3">
                  <c:v>0.14687882496940025</c:v>
                </c:pt>
                <c:pt idx="4">
                  <c:v>8.5679314565483472E-2</c:v>
                </c:pt>
                <c:pt idx="5">
                  <c:v>6.1199510403916767E-2</c:v>
                </c:pt>
                <c:pt idx="6">
                  <c:v>5.7527539779681759E-2</c:v>
                </c:pt>
                <c:pt idx="7">
                  <c:v>4.8959608323133418E-2</c:v>
                </c:pt>
                <c:pt idx="8">
                  <c:v>3.6719706242350061E-2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E3D-945E-8DF8CFCB3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51695"/>
        <c:axId val="222161263"/>
      </c:barChart>
      <c:catAx>
        <c:axId val="22215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61263"/>
        <c:crosses val="autoZero"/>
        <c:auto val="1"/>
        <c:lblAlgn val="ctr"/>
        <c:lblOffset val="100"/>
        <c:noMultiLvlLbl val="0"/>
      </c:catAx>
      <c:valAx>
        <c:axId val="22216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Data dan Sampling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D9FC208-7AAF-4333-86E4-3C3537820C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77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1AAE08E-0E40-4DBC-B6FD-587481F6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446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38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EDC561-B82E-4552-8968-814C1893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762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87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2CD-206D-4BBA-8B74-259AFAE8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Lain</a:t>
            </a:r>
            <a:endParaRPr lang="en-ID" dirty="0"/>
          </a:p>
        </p:txBody>
      </p:sp>
      <p:pic>
        <p:nvPicPr>
          <p:cNvPr id="1026" name="Picture 2" descr="Interpreting Scatterplots | Texas Gateway">
            <a:extLst>
              <a:ext uri="{FF2B5EF4-FFF2-40B4-BE49-F238E27FC236}">
                <a16:creationId xmlns:a16="http://schemas.microsoft.com/office/drawing/2014/main" id="{473256D2-7BCD-4736-B155-BFA164AA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544135"/>
            <a:ext cx="4497192" cy="4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achine Learning Can Enable Anomaly Detection | by Countants |  DataDrivenInvestor">
            <a:extLst>
              <a:ext uri="{FF2B5EF4-FFF2-40B4-BE49-F238E27FC236}">
                <a16:creationId xmlns:a16="http://schemas.microsoft.com/office/drawing/2014/main" id="{8382B44A-C972-42E3-8BE1-C37909C9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0" y="431502"/>
            <a:ext cx="3652459" cy="27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0719D438-42F9-4061-9D5D-C2D937F1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3" y="3281331"/>
            <a:ext cx="5288883" cy="33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0AD8-90AE-4CBB-887B-DE28E109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3E5AD-C3F1-4ECC-ADAF-A9062A4C7EDE}"/>
              </a:ext>
            </a:extLst>
          </p:cNvPr>
          <p:cNvSpPr txBox="1"/>
          <p:nvPr/>
        </p:nvSpPr>
        <p:spPr>
          <a:xfrm>
            <a:off x="1171671" y="1388800"/>
            <a:ext cx="98486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Yang mana yang </a:t>
            </a:r>
            <a:r>
              <a:rPr lang="en-US" sz="4800" i="1" dirty="0" err="1"/>
              <a:t>anomali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</a:t>
            </a:r>
            <a:r>
              <a:rPr lang="en-US" sz="4800" i="1" dirty="0"/>
              <a:t> </a:t>
            </a:r>
            <a:r>
              <a:rPr lang="en-US" sz="4800" i="1" dirty="0" err="1"/>
              <a:t>parameternya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Apakah</a:t>
            </a:r>
            <a:r>
              <a:rPr lang="en-US" sz="4800" i="1" dirty="0"/>
              <a:t> </a:t>
            </a:r>
            <a:r>
              <a:rPr lang="en-US" sz="4800" i="1" dirty="0" err="1"/>
              <a:t>anomali</a:t>
            </a:r>
            <a:r>
              <a:rPr lang="en-US" sz="4800" i="1" dirty="0"/>
              <a:t> </a:t>
            </a:r>
            <a:r>
              <a:rPr lang="en-US" sz="4800" i="1" dirty="0" err="1"/>
              <a:t>tersebut</a:t>
            </a:r>
            <a:r>
              <a:rPr lang="en-US" sz="4800" i="1" dirty="0"/>
              <a:t> </a:t>
            </a:r>
            <a:r>
              <a:rPr lang="en-US" sz="4800" i="1" dirty="0" err="1"/>
              <a:t>hal</a:t>
            </a:r>
            <a:r>
              <a:rPr lang="en-US" sz="4800" i="1" dirty="0"/>
              <a:t> </a:t>
            </a:r>
            <a:r>
              <a:rPr lang="en-US" sz="4800" i="1" dirty="0" err="1"/>
              <a:t>buruk</a:t>
            </a:r>
            <a:r>
              <a:rPr lang="en-US" sz="4800" i="1" dirty="0"/>
              <a:t>?</a:t>
            </a:r>
            <a:endParaRPr lang="en-ID" sz="4800" i="1" dirty="0"/>
          </a:p>
        </p:txBody>
      </p:sp>
    </p:spTree>
    <p:extLst>
      <p:ext uri="{BB962C8B-B14F-4D97-AF65-F5344CB8AC3E}">
        <p14:creationId xmlns:p14="http://schemas.microsoft.com/office/powerpoint/2010/main" val="340513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7A035-1953-4ED1-B606-03D74769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2" y="127007"/>
            <a:ext cx="7564336" cy="60499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BB6-EA47-485B-BA32-4F9D8BF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B971-6C95-4EEB-835D-E572D6883F1C}"/>
              </a:ext>
            </a:extLst>
          </p:cNvPr>
          <p:cNvSpPr txBox="1"/>
          <p:nvPr/>
        </p:nvSpPr>
        <p:spPr>
          <a:xfrm>
            <a:off x="6670824" y="963495"/>
            <a:ext cx="1592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temuan</a:t>
            </a:r>
            <a:r>
              <a:rPr lang="en-US" sz="2800" dirty="0"/>
              <a:t>!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637A-ADF7-4919-8544-BFB888AD6564}"/>
              </a:ext>
            </a:extLst>
          </p:cNvPr>
          <p:cNvSpPr txBox="1"/>
          <p:nvPr/>
        </p:nvSpPr>
        <p:spPr>
          <a:xfrm>
            <a:off x="5902364" y="3601570"/>
            <a:ext cx="33990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indikasi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diteliti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buktinya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11771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9B5E-43C9-4445-B42E-D435150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Anomali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73D5-2ADA-4403-96EF-A2234EE3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  <a:p>
            <a:r>
              <a:rPr lang="en-US" dirty="0"/>
              <a:t>Irregularities</a:t>
            </a:r>
          </a:p>
          <a:p>
            <a:r>
              <a:rPr lang="en-ID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CCF-BA9E-4DD8-8F56-D149357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#mean #median #stdev #IQR #zscore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CF5-C4FD-4832-96D7-A8E52CF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1D22-0EED-42B6-A38F-C7C8D196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8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, dan </a:t>
            </a:r>
            <a:r>
              <a:rPr lang="en-ID" dirty="0" err="1"/>
              <a:t>menyajikan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Rata-rata (Mean):</a:t>
            </a:r>
            <a:r>
              <a:rPr lang="en-ID" dirty="0"/>
              <a:t> Nilai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data.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Median:</a:t>
            </a:r>
            <a:r>
              <a:rPr lang="en-ID" dirty="0"/>
              <a:t> Nilai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diurutkan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Modus (Mode):</a:t>
            </a:r>
            <a:r>
              <a:rPr lang="en-ID" dirty="0"/>
              <a:t> Nilai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Penyebaran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Range (</a:t>
            </a:r>
            <a:r>
              <a:rPr lang="en-ID" b="1" dirty="0" err="1"/>
              <a:t>Jangkauan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dan minimum.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Variansi</a:t>
            </a:r>
            <a:r>
              <a:rPr lang="en-ID" b="1" dirty="0"/>
              <a:t> (Variance):</a:t>
            </a:r>
            <a:r>
              <a:rPr lang="en-ID" dirty="0"/>
              <a:t>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masing-masing data </a:t>
            </a:r>
            <a:r>
              <a:rPr lang="en-ID" dirty="0" err="1"/>
              <a:t>terhadap</a:t>
            </a:r>
            <a:r>
              <a:rPr lang="en-ID" dirty="0"/>
              <a:t> rata-rata.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Simpangan</a:t>
            </a:r>
            <a:r>
              <a:rPr lang="en-ID" b="1" dirty="0"/>
              <a:t> Baku (Standard Deviation):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variansi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data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rata-rata.</a:t>
            </a:r>
          </a:p>
          <a:p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Distribusi</a:t>
            </a:r>
            <a:endParaRPr lang="en-ID" dirty="0"/>
          </a:p>
          <a:p>
            <a:pPr lvl="1"/>
            <a:r>
              <a:rPr lang="en-ID" b="1" dirty="0"/>
              <a:t>Skewness (</a:t>
            </a:r>
            <a:r>
              <a:rPr lang="en-ID" b="1" dirty="0" err="1"/>
              <a:t>Kemencengan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asimetri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Kurtosis: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ketajaman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FBFE-DD96-4A45-8FEA-F77B4ED5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pPr lvl="1"/>
            <a:r>
              <a:rPr lang="en-US" dirty="0"/>
              <a:t>Rata-rata</a:t>
            </a:r>
          </a:p>
          <a:p>
            <a:r>
              <a:rPr lang="en-US" dirty="0"/>
              <a:t>Median			=MEDIAN()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tengah</a:t>
            </a:r>
            <a:endParaRPr lang="en-US" dirty="0"/>
          </a:p>
          <a:p>
            <a:r>
              <a:rPr lang="en-US" dirty="0"/>
              <a:t>Modus			=MODE()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terbesar</a:t>
            </a:r>
            <a:endParaRPr lang="en-US" dirty="0"/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pPr lvl="1"/>
            <a:r>
              <a:rPr lang="en-US" dirty="0" err="1"/>
              <a:t>Simpangan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(</a:t>
            </a:r>
            <a:r>
              <a:rPr lang="en-US" dirty="0" err="1"/>
              <a:t>nilai</a:t>
            </a:r>
            <a:r>
              <a:rPr lang="en-US" dirty="0"/>
              <a:t> rata-rata </a:t>
            </a:r>
            <a:r>
              <a:rPr lang="en-US" dirty="0" err="1"/>
              <a:t>selisih</a:t>
            </a:r>
            <a:r>
              <a:rPr lang="en-US" dirty="0"/>
              <a:t> data dan rata-</a:t>
            </a:r>
            <a:r>
              <a:rPr lang="en-US" dirty="0" err="1"/>
              <a:t>ratanya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758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Benford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</a:t>
            </a:r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r>
              <a:rPr lang="en-US" dirty="0"/>
              <a:t>Median			=MEDIAN()</a:t>
            </a:r>
          </a:p>
          <a:p>
            <a:r>
              <a:rPr lang="en-US" dirty="0"/>
              <a:t>Modus			=MODE()</a:t>
            </a:r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(1)</a:t>
            </a:r>
            <a:endParaRPr lang="en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FAF0A-AFD0-478C-9CCC-AF295681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33" y="1821074"/>
            <a:ext cx="3255055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d-ID" sz="2000" dirty="0"/>
              <a:t>Cara Menambahkan </a:t>
            </a:r>
            <a:r>
              <a:rPr lang="id-ID" sz="2000" dirty="0" err="1"/>
              <a:t>Add</a:t>
            </a:r>
            <a:r>
              <a:rPr lang="id-ID" sz="2000" dirty="0"/>
              <a:t> in Data </a:t>
            </a:r>
            <a:r>
              <a:rPr lang="id-ID" sz="2000" dirty="0" err="1"/>
              <a:t>Analysis</a:t>
            </a:r>
            <a:endParaRPr lang="id-ID" sz="2000" dirty="0"/>
          </a:p>
          <a:p>
            <a:pPr marL="494100" indent="-457200">
              <a:buFont typeface="+mj-lt"/>
              <a:buAutoNum type="arabicPeriod"/>
            </a:pPr>
            <a:r>
              <a:rPr lang="id-ID" sz="2000" b="0" dirty="0" err="1"/>
              <a:t>File</a:t>
            </a:r>
            <a:r>
              <a:rPr lang="id-ID" sz="2000" b="0" dirty="0"/>
              <a:t> </a:t>
            </a:r>
            <a:r>
              <a:rPr lang="id-ID" sz="2000" b="0" dirty="0">
                <a:sym typeface="Wingdings" panose="05000000000000000000" pitchFamily="2" charset="2"/>
              </a:rPr>
              <a:t> </a:t>
            </a:r>
            <a:r>
              <a:rPr lang="id-ID" sz="2000" b="0" dirty="0" err="1">
                <a:sym typeface="Wingdings" panose="05000000000000000000" pitchFamily="2" charset="2"/>
              </a:rPr>
              <a:t>Options</a:t>
            </a:r>
            <a:r>
              <a:rPr lang="id-ID" sz="2000" b="0" dirty="0">
                <a:sym typeface="Wingdings" panose="05000000000000000000" pitchFamily="2" charset="2"/>
              </a:rPr>
              <a:t>  </a:t>
            </a:r>
            <a:r>
              <a:rPr lang="id-ID" sz="2000" b="0" dirty="0" err="1">
                <a:sym typeface="Wingdings" panose="05000000000000000000" pitchFamily="2" charset="2"/>
              </a:rPr>
              <a:t>Add-Ins</a:t>
            </a:r>
            <a:endParaRPr lang="id-ID" sz="2000" b="0" dirty="0">
              <a:sym typeface="Wingdings" panose="05000000000000000000" pitchFamily="2" charset="2"/>
            </a:endParaRP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Klik </a:t>
            </a:r>
            <a:r>
              <a:rPr lang="id-ID" sz="2000" dirty="0">
                <a:sym typeface="Wingdings" panose="05000000000000000000" pitchFamily="2" charset="2"/>
              </a:rPr>
              <a:t>GO</a:t>
            </a: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Berikan Centang di depan </a:t>
            </a:r>
            <a:r>
              <a:rPr lang="id-ID" sz="2000" b="0" dirty="0" err="1">
                <a:sym typeface="Wingdings" panose="05000000000000000000" pitchFamily="2" charset="2"/>
              </a:rPr>
              <a:t>Analysis</a:t>
            </a:r>
            <a:r>
              <a:rPr lang="id-ID" sz="2000" b="0" dirty="0">
                <a:sym typeface="Wingdings" panose="05000000000000000000" pitchFamily="2" charset="2"/>
              </a:rPr>
              <a:t> </a:t>
            </a:r>
            <a:r>
              <a:rPr lang="id-ID" sz="2000" b="0" dirty="0" err="1">
                <a:sym typeface="Wingdings" panose="05000000000000000000" pitchFamily="2" charset="2"/>
              </a:rPr>
              <a:t>Toolpak</a:t>
            </a:r>
            <a:endParaRPr lang="id-ID" sz="2000" b="0" dirty="0"/>
          </a:p>
          <a:p>
            <a:endParaRPr lang="id-ID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A1F6CE4-5123-4A77-A44D-617905AB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82" y="1690688"/>
            <a:ext cx="5240521" cy="4301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C6269-6E53-4BE2-A0A7-20B8CA1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497" y="1690688"/>
            <a:ext cx="2018049" cy="27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(2)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FB71D-0CC3-46C0-9327-28ED6772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68" y="1690688"/>
            <a:ext cx="9529668" cy="975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44E38A-7D97-4FA5-A8DE-FCD19EC422A5}"/>
              </a:ext>
            </a:extLst>
          </p:cNvPr>
          <p:cNvSpPr/>
          <p:nvPr/>
        </p:nvSpPr>
        <p:spPr>
          <a:xfrm>
            <a:off x="3423777" y="1650830"/>
            <a:ext cx="504468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C1F57-A261-439F-B968-CA83A3D92D32}"/>
              </a:ext>
            </a:extLst>
          </p:cNvPr>
          <p:cNvSpPr/>
          <p:nvPr/>
        </p:nvSpPr>
        <p:spPr>
          <a:xfrm>
            <a:off x="9453239" y="1831869"/>
            <a:ext cx="970253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9D51E-A8D3-4E48-90DE-66C892B3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8" y="3098474"/>
            <a:ext cx="3544048" cy="1785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12ADC-03AC-436C-B9B2-271EEC778213}"/>
              </a:ext>
            </a:extLst>
          </p:cNvPr>
          <p:cNvCxnSpPr>
            <a:cxnSpLocks/>
          </p:cNvCxnSpPr>
          <p:nvPr/>
        </p:nvCxnSpPr>
        <p:spPr>
          <a:xfrm>
            <a:off x="2705792" y="2738742"/>
            <a:ext cx="0" cy="310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F9154-8C8E-4E87-9DA6-FA224681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11" y="3098474"/>
            <a:ext cx="3235975" cy="28591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86F9C5-CE4A-4F89-B2D2-72E497978F52}"/>
              </a:ext>
            </a:extLst>
          </p:cNvPr>
          <p:cNvCxnSpPr>
            <a:cxnSpLocks/>
          </p:cNvCxnSpPr>
          <p:nvPr/>
        </p:nvCxnSpPr>
        <p:spPr>
          <a:xfrm>
            <a:off x="4576006" y="3991319"/>
            <a:ext cx="339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FB67A-1C55-49FA-9E93-60165D9BBB04}"/>
              </a:ext>
            </a:extLst>
          </p:cNvPr>
          <p:cNvSpPr txBox="1"/>
          <p:nvPr/>
        </p:nvSpPr>
        <p:spPr>
          <a:xfrm>
            <a:off x="8516501" y="3127654"/>
            <a:ext cx="26833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Pilih</a:t>
            </a:r>
            <a:r>
              <a:rPr lang="en-ID" sz="1600" dirty="0"/>
              <a:t> Kolom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dianalisis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E yang </a:t>
            </a:r>
            <a:r>
              <a:rPr lang="en-ID" sz="1600" dirty="0" err="1"/>
              <a:t>berisi</a:t>
            </a:r>
            <a:r>
              <a:rPr lang="en-ID" sz="1600" dirty="0"/>
              <a:t> data </a:t>
            </a:r>
            <a:r>
              <a:rPr lang="en-ID" sz="1600" dirty="0" err="1"/>
              <a:t>Penjualan</a:t>
            </a:r>
            <a:r>
              <a:rPr lang="en-ID" sz="1600" dirty="0"/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ID" sz="1600" dirty="0"/>
              <a:t>Output Range: </a:t>
            </a:r>
            <a:r>
              <a:rPr lang="en-ID" sz="1600" dirty="0" err="1"/>
              <a:t>Tempat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meletakkan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statistik</a:t>
            </a:r>
            <a:r>
              <a:rPr lang="en-ID" sz="1600" dirty="0"/>
              <a:t> </a:t>
            </a:r>
            <a:r>
              <a:rPr lang="en-ID" sz="1600" dirty="0" err="1"/>
              <a:t>deskriptifnya</a:t>
            </a:r>
            <a:endParaRPr lang="en-ID" sz="1600" dirty="0"/>
          </a:p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Berikan</a:t>
            </a:r>
            <a:r>
              <a:rPr lang="en-ID" sz="1600" dirty="0"/>
              <a:t> </a:t>
            </a:r>
            <a:r>
              <a:rPr lang="en-ID" sz="1600" dirty="0" err="1"/>
              <a:t>centang</a:t>
            </a:r>
            <a:r>
              <a:rPr lang="en-ID" sz="1600" dirty="0"/>
              <a:t> Summary Statistics dan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60856-1EC4-485E-8BB6-9350EEA601D0}"/>
              </a:ext>
            </a:extLst>
          </p:cNvPr>
          <p:cNvSpPr txBox="1"/>
          <p:nvPr/>
        </p:nvSpPr>
        <p:spPr>
          <a:xfrm>
            <a:off x="5916303" y="3429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3BA3F-C04C-4636-A3E1-42A23E5169E9}"/>
              </a:ext>
            </a:extLst>
          </p:cNvPr>
          <p:cNvSpPr txBox="1"/>
          <p:nvPr/>
        </p:nvSpPr>
        <p:spPr>
          <a:xfrm>
            <a:off x="6025744" y="423105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0EE8B-A856-4BA1-A5FD-55F31583DFBA}"/>
              </a:ext>
            </a:extLst>
          </p:cNvPr>
          <p:cNvSpPr txBox="1"/>
          <p:nvPr/>
        </p:nvSpPr>
        <p:spPr>
          <a:xfrm>
            <a:off x="7141639" y="49826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C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401E-373D-4793-A6E7-BD8DAD3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82EA2-8096-4962-8456-B514B96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CFA1-0991-410E-8A03-0734AF9C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190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Diperkenalkan</a:t>
            </a:r>
            <a:r>
              <a:rPr lang="en-US" dirty="0"/>
              <a:t> oleh Carl Friedrich Gauss (1777-1855)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 juga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Gauss (Gaussian Distribution)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r>
              <a:rPr lang="en-US" dirty="0"/>
              <a:t>Nilai rata-rata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pada </a:t>
            </a:r>
            <a:r>
              <a:rPr lang="en-US" dirty="0" err="1"/>
              <a:t>persebaran</a:t>
            </a:r>
            <a:r>
              <a:rPr lang="en-US" dirty="0"/>
              <a:t> data.</a:t>
            </a:r>
            <a:endParaRPr lang="en-ID" dirty="0"/>
          </a:p>
        </p:txBody>
      </p:sp>
      <p:pic>
        <p:nvPicPr>
          <p:cNvPr id="9" name="Picture 2" descr="Normal Distribution (Bell Curve)">
            <a:extLst>
              <a:ext uri="{FF2B5EF4-FFF2-40B4-BE49-F238E27FC236}">
                <a16:creationId xmlns:a16="http://schemas.microsoft.com/office/drawing/2014/main" id="{12C10CF8-D5B3-440A-BA13-2939A31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654897"/>
            <a:ext cx="4673601" cy="2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0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1C2-6AFA-4A08-8068-9ECEF68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/ Skewed</a:t>
            </a:r>
            <a:endParaRPr lang="en-ID" dirty="0"/>
          </a:p>
        </p:txBody>
      </p:sp>
      <p:pic>
        <p:nvPicPr>
          <p:cNvPr id="6146" name="Picture 2" descr="Skewed Distribution: Definition, Examples - Statistics How To">
            <a:extLst>
              <a:ext uri="{FF2B5EF4-FFF2-40B4-BE49-F238E27FC236}">
                <a16:creationId xmlns:a16="http://schemas.microsoft.com/office/drawing/2014/main" id="{B5A9F0EB-7165-45B4-8891-3964B315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3923"/>
            <a:ext cx="9144000" cy="41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8C27B-6890-46E5-A8D4-1C1C51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7A66E-D560-449F-A0D1-95B18B3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74044"/>
          </a:xfrm>
        </p:spPr>
        <p:txBody>
          <a:bodyPr>
            <a:normAutofit/>
          </a:bodyPr>
          <a:lstStyle/>
          <a:p>
            <a:r>
              <a:rPr lang="id-ID" b="1" dirty="0"/>
              <a:t>Kurtosis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B6D07-0919-4946-8F84-8BAB5760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5"/>
          <a:stretch/>
        </p:blipFill>
        <p:spPr>
          <a:xfrm>
            <a:off x="5029421" y="1104721"/>
            <a:ext cx="5705325" cy="464855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7E2AD7-F273-4E12-AA04-0ABB326FBEDD}"/>
              </a:ext>
            </a:extLst>
          </p:cNvPr>
          <p:cNvSpPr txBox="1">
            <a:spLocks/>
          </p:cNvSpPr>
          <p:nvPr/>
        </p:nvSpPr>
        <p:spPr>
          <a:xfrm>
            <a:off x="913794" y="1920875"/>
            <a:ext cx="3706889" cy="3016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 dirty="0"/>
              <a:t>Leptokurtic (&gt;0)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Mesokurtic (=0)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Platykurtic (&lt;0)</a:t>
            </a:r>
          </a:p>
        </p:txBody>
      </p:sp>
    </p:spTree>
    <p:extLst>
      <p:ext uri="{BB962C8B-B14F-4D97-AF65-F5344CB8AC3E}">
        <p14:creationId xmlns:p14="http://schemas.microsoft.com/office/powerpoint/2010/main" val="2372899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- </a:t>
            </a:r>
            <a:r>
              <a:rPr lang="en-US" dirty="0" err="1"/>
              <a:t>Survei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anonim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ID" b="1" dirty="0"/>
              <a:t>https://tinyurl.com/iseng-tabk</a:t>
            </a:r>
          </a:p>
        </p:txBody>
      </p:sp>
    </p:spTree>
    <p:extLst>
      <p:ext uri="{BB962C8B-B14F-4D97-AF65-F5344CB8AC3E}">
        <p14:creationId xmlns:p14="http://schemas.microsoft.com/office/powerpoint/2010/main" val="354348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54A-93D6-4B08-81D7-A27DFFE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2C37-BA17-4512-A3CC-42B3F27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  <a:p>
            <a:r>
              <a:rPr lang="en-US" dirty="0"/>
              <a:t>Histogram/Bar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9841-1CF2-4FAD-A3F6-C4A65A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2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95-B356-4800-9F92-981BA75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2BCD-F3F6-4DD0-A14E-5D2389BF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mean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48BB-57CE-461E-95ED-ACBCC5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0776-BF43-4DC8-A87F-B7DEB5481BF5}"/>
              </a:ext>
            </a:extLst>
          </p:cNvPr>
          <p:cNvSpPr txBox="1"/>
          <p:nvPr/>
        </p:nvSpPr>
        <p:spPr>
          <a:xfrm>
            <a:off x="1044554" y="5258268"/>
            <a:ext cx="10102892" cy="39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 err="1"/>
              <a:t>Meskipun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dikuantifikasi</a:t>
            </a:r>
            <a:r>
              <a:rPr lang="en-US" sz="1800" i="1" dirty="0"/>
              <a:t>,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patokan</a:t>
            </a:r>
            <a:r>
              <a:rPr lang="en-US" sz="1800" i="1" dirty="0"/>
              <a:t>/</a:t>
            </a:r>
            <a:r>
              <a:rPr lang="en-US" sz="1800" i="1" dirty="0" err="1"/>
              <a:t>kriteria</a:t>
            </a:r>
            <a:r>
              <a:rPr lang="en-US" sz="1800" i="1" dirty="0"/>
              <a:t> </a:t>
            </a:r>
            <a:r>
              <a:rPr lang="en-US" sz="1800" i="1" dirty="0" err="1"/>
              <a:t>tetap</a:t>
            </a:r>
            <a:r>
              <a:rPr lang="en-US" sz="1800" i="1" dirty="0"/>
              <a:t>/</a:t>
            </a:r>
            <a:r>
              <a:rPr lang="en-US" sz="1800" i="1" dirty="0" err="1"/>
              <a:t>baku</a:t>
            </a:r>
            <a:r>
              <a:rPr lang="en-US" sz="1800" i="1" dirty="0"/>
              <a:t> </a:t>
            </a:r>
            <a:r>
              <a:rPr lang="en-US" sz="1800" i="1" dirty="0" err="1"/>
              <a:t>terkait</a:t>
            </a:r>
            <a:r>
              <a:rPr lang="en-US" sz="1800" i="1" dirty="0"/>
              <a:t> </a:t>
            </a:r>
            <a:r>
              <a:rPr lang="en-US" sz="1800" i="1" dirty="0" err="1"/>
              <a:t>batas</a:t>
            </a:r>
            <a:r>
              <a:rPr lang="en-US" sz="1800" i="1" dirty="0"/>
              <a:t> </a:t>
            </a:r>
            <a:r>
              <a:rPr lang="en-US" sz="1800" i="1" dirty="0" err="1"/>
              <a:t>anomali</a:t>
            </a:r>
            <a:r>
              <a:rPr lang="en-US" sz="1800" i="1" dirty="0"/>
              <a:t>/outlier</a:t>
            </a:r>
          </a:p>
        </p:txBody>
      </p:sp>
    </p:spTree>
    <p:extLst>
      <p:ext uri="{BB962C8B-B14F-4D97-AF65-F5344CB8AC3E}">
        <p14:creationId xmlns:p14="http://schemas.microsoft.com/office/powerpoint/2010/main" val="10302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795D-92F6-4767-A121-BC15D3D0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251-6A85-4CBC-889C-AD7C25D5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149"/>
            <a:ext cx="5341671" cy="43513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asumsikan</a:t>
            </a:r>
            <a:r>
              <a:rPr lang="en-US" sz="2800" dirty="0"/>
              <a:t> outlier </a:t>
            </a:r>
            <a:r>
              <a:rPr lang="en-US" sz="2800" dirty="0" err="1"/>
              <a:t>adalah</a:t>
            </a:r>
            <a:r>
              <a:rPr lang="en-US" sz="2800" dirty="0"/>
              <a:t> data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3z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-3z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z0 = mean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z1 =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3z = 3 *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 err="1"/>
              <a:t>Anomali</a:t>
            </a:r>
            <a:r>
              <a:rPr lang="en-ID" sz="2800" dirty="0"/>
              <a:t> </a:t>
            </a:r>
            <a:r>
              <a:rPr lang="en-ID" sz="2800" dirty="0" err="1"/>
              <a:t>didefinisikan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X </a:t>
            </a:r>
            <a:r>
              <a:rPr lang="en-ID" sz="2800" dirty="0" err="1"/>
              <a:t>berikut</a:t>
            </a:r>
            <a:r>
              <a:rPr lang="en-ID" sz="2800" dirty="0"/>
              <a:t>: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&gt; 3z = X &gt; (mean+3*</a:t>
            </a:r>
            <a:r>
              <a:rPr lang="en-ID" dirty="0" err="1"/>
              <a:t>stdev</a:t>
            </a:r>
            <a:r>
              <a:rPr lang="en-ID" dirty="0"/>
              <a:t>) 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&lt; -3z = X &lt; (mean-3*</a:t>
            </a:r>
            <a:r>
              <a:rPr lang="en-ID" dirty="0" err="1"/>
              <a:t>stdev</a:t>
            </a:r>
            <a:r>
              <a:rPr lang="en-ID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97F42-8A1C-4485-BF86-EA66309E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ow Anomaly Detection Works ?. What is an Anomaly ? | by Ashwin Prasad |  Analytics Vidhya | Medium">
            <a:extLst>
              <a:ext uri="{FF2B5EF4-FFF2-40B4-BE49-F238E27FC236}">
                <a16:creationId xmlns:a16="http://schemas.microsoft.com/office/drawing/2014/main" id="{4F4012CB-1049-40E0-BF74-40CA7BA4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3" y="2345803"/>
            <a:ext cx="4573181" cy="2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4EE-0995-4A43-B5CE-1CED75C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EF32-ECD1-4A47-8FE1-DFCABBD4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median </a:t>
            </a:r>
            <a:r>
              <a:rPr lang="en-US" sz="2400" dirty="0" err="1"/>
              <a:t>dihitung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Inter Quartile Range (IQR):</a:t>
            </a:r>
          </a:p>
          <a:p>
            <a:pPr lvl="1"/>
            <a:r>
              <a:rPr lang="en-US" sz="2000" dirty="0"/>
              <a:t>Q1: 25% data</a:t>
            </a:r>
          </a:p>
          <a:p>
            <a:pPr lvl="1"/>
            <a:r>
              <a:rPr lang="en-US" sz="2000" dirty="0"/>
              <a:t>Q2: 50% data / median</a:t>
            </a:r>
          </a:p>
          <a:p>
            <a:pPr lvl="1"/>
            <a:r>
              <a:rPr lang="en-US" sz="2000" dirty="0"/>
              <a:t>Q3: 75% data</a:t>
            </a:r>
          </a:p>
          <a:p>
            <a:pPr lvl="1"/>
            <a:r>
              <a:rPr lang="en-US" sz="2000" dirty="0"/>
              <a:t>IQR = Q3 – Q1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didefinisi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X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X &lt; Q1 – 1,5 - IQR</a:t>
            </a:r>
          </a:p>
          <a:p>
            <a:pPr lvl="1"/>
            <a:r>
              <a:rPr lang="en-US" sz="2000" dirty="0"/>
              <a:t>X &gt; Q3 + 1,5 +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7E2-C762-4E95-A0BA-DBE3B85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8" name="Picture 4" descr="Calculating Upper and Lower Quartiles for a Set of Data">
            <a:extLst>
              <a:ext uri="{FF2B5EF4-FFF2-40B4-BE49-F238E27FC236}">
                <a16:creationId xmlns:a16="http://schemas.microsoft.com/office/drawing/2014/main" id="{ABC001D2-91D1-44BD-A77E-D2FB09D3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4" r="7985" b="18441"/>
          <a:stretch/>
        </p:blipFill>
        <p:spPr bwMode="auto">
          <a:xfrm>
            <a:off x="5784552" y="2420415"/>
            <a:ext cx="4973457" cy="17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90410-E6B6-4384-9B00-7F65D891B9AF}"/>
              </a:ext>
            </a:extLst>
          </p:cNvPr>
          <p:cNvSpPr/>
          <p:nvPr/>
        </p:nvSpPr>
        <p:spPr>
          <a:xfrm>
            <a:off x="8665321" y="4525972"/>
            <a:ext cx="1589460" cy="730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=QUARTILE()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Download Microsoft Excel Logo in SVG Vector or PNG File ...">
            <a:extLst>
              <a:ext uri="{FF2B5EF4-FFF2-40B4-BE49-F238E27FC236}">
                <a16:creationId xmlns:a16="http://schemas.microsoft.com/office/drawing/2014/main" id="{300BC833-871A-4593-9BB2-57249896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2" y="4266607"/>
            <a:ext cx="778095" cy="5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3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Atas data yang </a:t>
            </a:r>
            <a:r>
              <a:rPr lang="en-US" dirty="0" err="1"/>
              <a:t>telah</a:t>
            </a:r>
            <a:r>
              <a:rPr lang="en-US" dirty="0"/>
              <a:t> Anda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</a:t>
            </a:r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75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C1D9-C909-426D-A80E-515D888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Analysis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AFA6-630F-4675-A978-9F6C4DB35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03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8444" cy="187493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Benford's</a:t>
            </a:r>
            <a:r>
              <a:rPr lang="en-US" b="1" dirty="0"/>
              <a:t> Law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set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natural </a:t>
            </a:r>
            <a:r>
              <a:rPr lang="en-US" dirty="0" err="1"/>
              <a:t>terjadi</a:t>
            </a:r>
            <a:endParaRPr lang="en-US" dirty="0"/>
          </a:p>
        </p:txBody>
      </p:sp>
      <p:pic>
        <p:nvPicPr>
          <p:cNvPr id="2050" name="Picture 2" descr="Benford's law for the first digit. | Download Scientific Diagram">
            <a:extLst>
              <a:ext uri="{FF2B5EF4-FFF2-40B4-BE49-F238E27FC236}">
                <a16:creationId xmlns:a16="http://schemas.microsoft.com/office/drawing/2014/main" id="{279F9B53-3EBD-4432-AD8B-A0C62188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1" y="1825625"/>
            <a:ext cx="4977036" cy="3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25B-8912-4DC7-BBD5-FB2DBA056D43}"/>
              </a:ext>
            </a:extLst>
          </p:cNvPr>
          <p:cNvSpPr txBox="1"/>
          <p:nvPr/>
        </p:nvSpPr>
        <p:spPr>
          <a:xfrm>
            <a:off x="969889" y="3835495"/>
            <a:ext cx="4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Definisi</a:t>
            </a:r>
            <a:r>
              <a:rPr lang="en-US" i="1" dirty="0"/>
              <a:t> “normal” </a:t>
            </a:r>
            <a:r>
              <a:rPr lang="en-US" i="1" dirty="0" err="1"/>
              <a:t>menurut</a:t>
            </a:r>
            <a:r>
              <a:rPr lang="en-US" i="1" dirty="0"/>
              <a:t> </a:t>
            </a:r>
            <a:r>
              <a:rPr lang="en-US" i="1" dirty="0" err="1"/>
              <a:t>Benford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digit </a:t>
            </a:r>
            <a:r>
              <a:rPr lang="en-US" i="1" dirty="0" err="1"/>
              <a:t>pertama</a:t>
            </a:r>
            <a:r>
              <a:rPr lang="en-US" i="1" dirty="0"/>
              <a:t> pada </a:t>
            </a:r>
            <a:r>
              <a:rPr lang="en-US" i="1" dirty="0" err="1"/>
              <a:t>suatu</a:t>
            </a:r>
            <a:r>
              <a:rPr lang="en-US" i="1" dirty="0"/>
              <a:t> set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memiliki</a:t>
            </a:r>
            <a:r>
              <a:rPr lang="en-US" i="1" dirty="0"/>
              <a:t> </a:t>
            </a:r>
            <a:r>
              <a:rPr lang="en-US" i="1" dirty="0" err="1"/>
              <a:t>persebaran</a:t>
            </a:r>
            <a:r>
              <a:rPr lang="en-US" i="1" dirty="0"/>
              <a:t> yang </a:t>
            </a:r>
            <a:r>
              <a:rPr lang="en-US" i="1" dirty="0" err="1"/>
              <a:t>kurang</a:t>
            </a:r>
            <a:r>
              <a:rPr lang="en-US" i="1" dirty="0"/>
              <a:t> </a:t>
            </a:r>
            <a:r>
              <a:rPr lang="en-US" i="1" dirty="0" err="1"/>
              <a:t>lebih</a:t>
            </a:r>
            <a:r>
              <a:rPr lang="en-US" i="1" dirty="0"/>
              <a:t> </a:t>
            </a:r>
            <a:r>
              <a:rPr lang="en-US" i="1" dirty="0" err="1"/>
              <a:t>mengikuti</a:t>
            </a:r>
            <a:r>
              <a:rPr lang="en-US" i="1" dirty="0"/>
              <a:t> </a:t>
            </a:r>
            <a:r>
              <a:rPr lang="en-US" i="1" dirty="0" err="1"/>
              <a:t>pola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312DB0-C328-4DCE-BEFA-030484DE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5081"/>
              </p:ext>
            </p:extLst>
          </p:nvPr>
        </p:nvGraphicFramePr>
        <p:xfrm>
          <a:off x="1456324" y="1901022"/>
          <a:ext cx="3422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979569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Bukti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461D890-8CCE-4214-8976-4A087B65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9495"/>
              </p:ext>
            </p:extLst>
          </p:nvPr>
        </p:nvGraphicFramePr>
        <p:xfrm>
          <a:off x="5323474" y="1901022"/>
          <a:ext cx="11683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399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97B7D4-F1D4-48B4-9961-956FEAE4C2A9}"/>
              </a:ext>
            </a:extLst>
          </p:cNvPr>
          <p:cNvSpPr/>
          <p:nvPr/>
        </p:nvSpPr>
        <p:spPr>
          <a:xfrm rot="5400000">
            <a:off x="4980574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129892-3BC0-4878-A5C4-910ABC7FB868}"/>
              </a:ext>
            </a:extLst>
          </p:cNvPr>
          <p:cNvSpPr/>
          <p:nvPr/>
        </p:nvSpPr>
        <p:spPr>
          <a:xfrm rot="5400000">
            <a:off x="6618873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1C25EB-0858-4DAB-836C-09B609E9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8909"/>
              </p:ext>
            </p:extLst>
          </p:nvPr>
        </p:nvGraphicFramePr>
        <p:xfrm>
          <a:off x="6961773" y="1901022"/>
          <a:ext cx="3174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129547231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54832408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81719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Benford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6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 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30.10%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84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17.61%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152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752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2882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78807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9535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87654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00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4.58%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6797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7C28FC6-6120-4CBF-B533-8D58BA7AE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48155"/>
              </p:ext>
            </p:extLst>
          </p:nvPr>
        </p:nvGraphicFramePr>
        <p:xfrm>
          <a:off x="653845" y="1690688"/>
          <a:ext cx="7455310" cy="430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EAC0215C-0671-49F5-8CDB-CACF75BC07A7}"/>
              </a:ext>
            </a:extLst>
          </p:cNvPr>
          <p:cNvSpPr/>
          <p:nvPr/>
        </p:nvSpPr>
        <p:spPr>
          <a:xfrm>
            <a:off x="3333136" y="3487994"/>
            <a:ext cx="921774" cy="148958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E096B-DD3B-4F60-9160-E5B34A7B90F2}"/>
              </a:ext>
            </a:extLst>
          </p:cNvPr>
          <p:cNvSpPr txBox="1"/>
          <p:nvPr/>
        </p:nvSpPr>
        <p:spPr>
          <a:xfrm>
            <a:off x="8340214" y="2274838"/>
            <a:ext cx="298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peberdaan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pada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digit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natural (</a:t>
            </a:r>
            <a:r>
              <a:rPr lang="en-US" dirty="0" err="1"/>
              <a:t>potensi</a:t>
            </a:r>
            <a:r>
              <a:rPr lang="en-US" dirty="0"/>
              <a:t> fraud)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854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4636-633F-48B0-85B9-AD1804BE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Ktirik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EAEC-A859-45D8-9F6B-50F9880B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032"/>
            <a:ext cx="1017884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Berlaku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Universal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Kebutuhan</a:t>
            </a:r>
            <a:r>
              <a:rPr lang="en-ID" b="1" dirty="0"/>
              <a:t> Data </a:t>
            </a:r>
            <a:r>
              <a:rPr lang="en-ID" b="1" dirty="0" err="1"/>
              <a:t>Spesifik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dan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. Hukum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Set Data </a:t>
            </a:r>
            <a:r>
              <a:rPr lang="en-ID" b="1" dirty="0" err="1"/>
              <a:t>Terstruktur</a:t>
            </a:r>
            <a:r>
              <a:rPr lang="en-ID" b="1" dirty="0"/>
              <a:t>:</a:t>
            </a:r>
            <a:r>
              <a:rPr lang="en-ID" dirty="0"/>
              <a:t> Set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intervensi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ditugaskan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.</a:t>
            </a:r>
          </a:p>
          <a:p>
            <a:pPr>
              <a:lnSpc>
                <a:spcPct val="120000"/>
              </a:lnSpc>
            </a:pPr>
            <a:r>
              <a:rPr lang="en-ID" b="1" dirty="0" err="1"/>
              <a:t>Keterbatasan</a:t>
            </a:r>
            <a:r>
              <a:rPr lang="en-ID" b="1" dirty="0"/>
              <a:t> pada Set Data Kecil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Ukuran</a:t>
            </a:r>
            <a:r>
              <a:rPr lang="en-ID" b="1" dirty="0"/>
              <a:t> </a:t>
            </a:r>
            <a:r>
              <a:rPr lang="en-ID" b="1" dirty="0" err="1"/>
              <a:t>Sampel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sampel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Set data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digit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menyesatkan</a:t>
            </a:r>
            <a:r>
              <a:rPr lang="en-ID" dirty="0"/>
              <a:t>.</a:t>
            </a:r>
          </a:p>
          <a:p>
            <a:pPr marL="457200" lvl="1" indent="0"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B738-D098-4580-81C9-4C5BFFD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31E2-1C5B-42E9-B5CD-915A6C9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952"/>
            <a:ext cx="6202680" cy="2852737"/>
          </a:xfrm>
        </p:spPr>
        <p:txBody>
          <a:bodyPr/>
          <a:lstStyle/>
          <a:p>
            <a:r>
              <a:rPr lang="en-US" dirty="0" err="1"/>
              <a:t>Tambahan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Random Sampling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2161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2AC-F391-4941-AFDA-1756DC79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E321-426B-4B65-8297-26BCE519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53"/>
            <a:ext cx="10515600" cy="4351338"/>
          </a:xfrm>
        </p:spPr>
        <p:txBody>
          <a:bodyPr/>
          <a:lstStyle/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praktik</a:t>
            </a:r>
            <a:r>
              <a:rPr lang="en-US" dirty="0"/>
              <a:t> audit modern</a:t>
            </a:r>
          </a:p>
          <a:p>
            <a:r>
              <a:rPr lang="en-ID" dirty="0" err="1"/>
              <a:t>Praktik</a:t>
            </a:r>
            <a:r>
              <a:rPr lang="en-ID" dirty="0"/>
              <a:t> yang ideal </a:t>
            </a:r>
            <a:r>
              <a:rPr lang="en-ID" dirty="0" err="1"/>
              <a:t>adalah</a:t>
            </a:r>
            <a:r>
              <a:rPr lang="en-ID" dirty="0"/>
              <a:t> purposive/judgmental sampling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pada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indikasi-indikasi</a:t>
            </a:r>
            <a:r>
              <a:rPr lang="en-ID" dirty="0"/>
              <a:t> lain)</a:t>
            </a:r>
          </a:p>
          <a:p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random sampling, pada Ms. Excel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US" dirty="0" err="1"/>
              <a:t>Randbetween</a:t>
            </a:r>
            <a:endParaRPr lang="en-US" dirty="0"/>
          </a:p>
          <a:p>
            <a:pPr lvl="1"/>
            <a:r>
              <a:rPr lang="en-US" dirty="0"/>
              <a:t>Data Analysis (Random Number Generation)</a:t>
            </a:r>
          </a:p>
          <a:p>
            <a:pPr lvl="1"/>
            <a:r>
              <a:rPr lang="en-US" dirty="0"/>
              <a:t>Random sampling without duplicate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B738-747F-4D80-913C-0D67CB5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C2C-B944-4C25-BFC6-6429CA09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TABK – </a:t>
            </a:r>
            <a:r>
              <a:rPr lang="en-US" dirty="0" err="1"/>
              <a:t>Anomali</a:t>
            </a:r>
            <a:r>
              <a:rPr lang="en-US" dirty="0"/>
              <a:t> –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F0F-D707-4D34-B8CC-1D145776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konteks</a:t>
            </a:r>
            <a:r>
              <a:rPr lang="en-US" dirty="0"/>
              <a:t> TABK, sampling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data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</a:t>
            </a:r>
            <a:r>
              <a:rPr lang="en-US" dirty="0" err="1"/>
              <a:t>dokumen</a:t>
            </a:r>
            <a:r>
              <a:rPr lang="en-US" dirty="0"/>
              <a:t>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(uji </a:t>
            </a:r>
            <a:r>
              <a:rPr lang="en-US" dirty="0" err="1"/>
              <a:t>substantif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4888-4488-44EA-92DB-0E242DC9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7923A69-2CFD-4511-B744-5A390C32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367" y="3910748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E006426E-7284-44C6-BEDB-9FF101A8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96" y="3496506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0B70B68F-0EDE-4869-BDD4-0E859D24A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8631" y="360134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B31DC81-7AF0-4C98-9ED6-DC3882F0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5968" y="41862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49B74F5-E514-4B90-8311-CBDA5CAE7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823" y="4186200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208964A6-9227-47EB-ADC4-250C322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0600" y="4126015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E2A52E-BA34-4CBF-96B4-144436C0F305}"/>
              </a:ext>
            </a:extLst>
          </p:cNvPr>
          <p:cNvCxnSpPr>
            <a:cxnSpLocks/>
          </p:cNvCxnSpPr>
          <p:nvPr/>
        </p:nvCxnSpPr>
        <p:spPr>
          <a:xfrm>
            <a:off x="3639189" y="4314250"/>
            <a:ext cx="171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088DF-9D57-4807-B498-406AA205D8F4}"/>
              </a:ext>
            </a:extLst>
          </p:cNvPr>
          <p:cNvCxnSpPr>
            <a:cxnSpLocks/>
          </p:cNvCxnSpPr>
          <p:nvPr/>
        </p:nvCxnSpPr>
        <p:spPr>
          <a:xfrm>
            <a:off x="6634003" y="4314250"/>
            <a:ext cx="15219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D5DDB-DF65-4597-929E-9FD8632120D8}"/>
              </a:ext>
            </a:extLst>
          </p:cNvPr>
          <p:cNvSpPr txBox="1"/>
          <p:nvPr/>
        </p:nvSpPr>
        <p:spPr>
          <a:xfrm>
            <a:off x="2042342" y="5235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A996-1405-423C-865A-4BB38305FAF4}"/>
              </a:ext>
            </a:extLst>
          </p:cNvPr>
          <p:cNvSpPr txBox="1"/>
          <p:nvPr/>
        </p:nvSpPr>
        <p:spPr>
          <a:xfrm>
            <a:off x="4530852" y="5235537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E7A15-8D3D-416A-BB62-2A913E8C4259}"/>
              </a:ext>
            </a:extLst>
          </p:cNvPr>
          <p:cNvSpPr txBox="1"/>
          <p:nvPr/>
        </p:nvSpPr>
        <p:spPr>
          <a:xfrm>
            <a:off x="7818451" y="5235537"/>
            <a:ext cx="310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Bukti</a:t>
            </a:r>
          </a:p>
          <a:p>
            <a:pPr algn="ctr"/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audit </a:t>
            </a:r>
          </a:p>
          <a:p>
            <a:pPr algn="ctr"/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14004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3D9-2CDD-4ADC-AB3C-ABDF758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8" y="1546878"/>
            <a:ext cx="3930181" cy="651265"/>
          </a:xfrm>
        </p:spPr>
        <p:txBody>
          <a:bodyPr>
            <a:noAutofit/>
          </a:bodyPr>
          <a:lstStyle/>
          <a:p>
            <a:r>
              <a:rPr lang="en-US" sz="5400" dirty="0" err="1"/>
              <a:t>Apa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itu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Anomali</a:t>
            </a:r>
            <a:r>
              <a:rPr lang="en-US" sz="5400" dirty="0"/>
              <a:t>?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2F0-A214-45F0-878C-C8F765F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nomali adalah Penyimpangan, ini Definisi dan Macamnya | Diadona.id">
            <a:extLst>
              <a:ext uri="{FF2B5EF4-FFF2-40B4-BE49-F238E27FC236}">
                <a16:creationId xmlns:a16="http://schemas.microsoft.com/office/drawing/2014/main" id="{6F1DDE68-FFA7-4F21-B54D-C913701E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1" y="393891"/>
            <a:ext cx="7297331" cy="5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854-BC43-49C7-B790-24ABEF4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9A96-CA27-4622-8A64-A8F986FE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9798"/>
          </a:xfrm>
        </p:spPr>
        <p:txBody>
          <a:bodyPr/>
          <a:lstStyle/>
          <a:p>
            <a:pPr marL="0" indent="0">
              <a:buNone/>
            </a:pPr>
            <a:r>
              <a:rPr lang="en-ID" sz="2000" b="1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ano·ma·li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ketidaknormalan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normal;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Ling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dipandang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konvensi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gramatikal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semantis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bahasa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3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Tek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keseragaman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sifat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fisik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menjadi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perhatian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ekplorasi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misalnya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waktu-lintas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magnetik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)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000" b="1" i="0" dirty="0">
                <a:solidFill>
                  <a:srgbClr val="000000"/>
                </a:solidFill>
                <a:effectLst/>
              </a:rPr>
              <a:t>normal 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nor·mal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 /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aturan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pola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umum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dan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menyimpang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norma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kaidah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keadaan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biasa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tanpa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cacat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ada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: </a:t>
            </a:r>
            <a:r>
              <a:rPr lang="en-ID" sz="2000" b="0" i="1" dirty="0" err="1">
                <a:effectLst/>
              </a:rPr>
              <a:t>bayi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itu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lahir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dalam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keadaan</a:t>
            </a:r>
            <a:r>
              <a:rPr lang="en-ID" sz="2000" b="0" i="1" dirty="0">
                <a:solidFill>
                  <a:srgbClr val="0A6CFF"/>
                </a:solidFill>
                <a:effectLst/>
              </a:rPr>
              <a:t> --;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bebas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gangguan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jiwa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97B-0BBB-48C5-9627-B727ACE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E73-40CB-43B4-B9CE-AD61A9A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369"/>
          </a:xfrm>
        </p:spPr>
        <p:txBody>
          <a:bodyPr/>
          <a:lstStyle/>
          <a:p>
            <a:r>
              <a:rPr lang="en-US" dirty="0" err="1"/>
              <a:t>Ilustrasi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4C5E-92FF-4194-8E3E-F6BE6A2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3E2F563F-2E08-4184-BFDE-CF1C263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1760228"/>
            <a:ext cx="715866" cy="715866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F371BFA2-4E79-4B3B-9A3E-035F99C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1760228"/>
            <a:ext cx="715866" cy="715866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6E52E19-BD3E-4971-9B14-02D126F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1760228"/>
            <a:ext cx="715866" cy="715866"/>
          </a:xfrm>
          <a:prstGeom prst="rect">
            <a:avLst/>
          </a:prstGeom>
        </p:spPr>
      </p:pic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105D3B97-59F8-454B-997E-E0D6E0EF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1760228"/>
            <a:ext cx="715866" cy="715866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B457AE78-B6AD-4878-B3C0-F984A4AD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1760228"/>
            <a:ext cx="715866" cy="715866"/>
          </a:xfrm>
          <a:prstGeom prst="rect">
            <a:avLst/>
          </a:prstGeom>
        </p:spPr>
      </p:pic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CFC1A0D0-AC34-4C4A-8CDD-A28CCE9E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1760228"/>
            <a:ext cx="715866" cy="715866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45775014-15DD-441F-BE7A-E4B50CB7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1760228"/>
            <a:ext cx="715866" cy="715866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E8DED7ED-BA90-4365-92EA-F48042D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1760228"/>
            <a:ext cx="715866" cy="7158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B16EE3-FDC8-43C4-93B5-EB97327A24B3}"/>
              </a:ext>
            </a:extLst>
          </p:cNvPr>
          <p:cNvSpPr txBox="1"/>
          <p:nvPr/>
        </p:nvSpPr>
        <p:spPr>
          <a:xfrm>
            <a:off x="2766674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163</a:t>
            </a:r>
            <a:endParaRPr lang="en-ID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5CC474-F2CF-403F-A6E4-78D2103F1C48}"/>
              </a:ext>
            </a:extLst>
          </p:cNvPr>
          <p:cNvSpPr txBox="1"/>
          <p:nvPr/>
        </p:nvSpPr>
        <p:spPr>
          <a:xfrm>
            <a:off x="3885527" y="2663027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172</a:t>
            </a:r>
            <a:endParaRPr lang="en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08D7D-D275-4686-B579-9F5482DE08B2}"/>
              </a:ext>
            </a:extLst>
          </p:cNvPr>
          <p:cNvSpPr txBox="1"/>
          <p:nvPr/>
        </p:nvSpPr>
        <p:spPr>
          <a:xfrm>
            <a:off x="5042096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155</a:t>
            </a:r>
            <a:endParaRPr lang="en-ID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4D872-7AAC-48DB-BFA7-654DD3CDC492}"/>
              </a:ext>
            </a:extLst>
          </p:cNvPr>
          <p:cNvSpPr txBox="1"/>
          <p:nvPr/>
        </p:nvSpPr>
        <p:spPr>
          <a:xfrm>
            <a:off x="6170567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158</a:t>
            </a:r>
            <a:endParaRPr lang="en-ID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5BF6A-DF36-4BCD-A08F-37DB08EB331D}"/>
              </a:ext>
            </a:extLst>
          </p:cNvPr>
          <p:cNvSpPr txBox="1"/>
          <p:nvPr/>
        </p:nvSpPr>
        <p:spPr>
          <a:xfrm>
            <a:off x="7299038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164</a:t>
            </a:r>
            <a:endParaRPr lang="en-ID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724D9D-F28A-487A-938A-70B88849D7ED}"/>
              </a:ext>
            </a:extLst>
          </p:cNvPr>
          <p:cNvSpPr txBox="1"/>
          <p:nvPr/>
        </p:nvSpPr>
        <p:spPr>
          <a:xfrm>
            <a:off x="8427509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161</a:t>
            </a:r>
            <a:endParaRPr lang="en-ID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20495-90AA-437E-BE82-4DA4ED196AD4}"/>
              </a:ext>
            </a:extLst>
          </p:cNvPr>
          <p:cNvSpPr txBox="1"/>
          <p:nvPr/>
        </p:nvSpPr>
        <p:spPr>
          <a:xfrm>
            <a:off x="9574460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198</a:t>
            </a:r>
            <a:endParaRPr lang="en-ID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123F94-0F6E-48CE-A123-4AE997C91621}"/>
              </a:ext>
            </a:extLst>
          </p:cNvPr>
          <p:cNvSpPr txBox="1"/>
          <p:nvPr/>
        </p:nvSpPr>
        <p:spPr>
          <a:xfrm>
            <a:off x="10702931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159</a:t>
            </a:r>
            <a:endParaRPr lang="en-ID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A3DAFE-9743-4CE5-89A9-088AEB9E0DC4}"/>
              </a:ext>
            </a:extLst>
          </p:cNvPr>
          <p:cNvSpPr txBox="1"/>
          <p:nvPr/>
        </p:nvSpPr>
        <p:spPr>
          <a:xfrm rot="306793">
            <a:off x="1276656" y="1673494"/>
            <a:ext cx="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</a:t>
            </a:r>
            <a:endParaRPr lang="en-ID" sz="4000" dirty="0">
              <a:latin typeface="Georgia" panose="02040502050405020303" pitchFamily="18" charset="0"/>
            </a:endParaRPr>
          </a:p>
        </p:txBody>
      </p:sp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6DC514-B22F-4ABC-AC4C-D8FAE3DA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3675435"/>
            <a:ext cx="715866" cy="715866"/>
          </a:xfrm>
          <a:prstGeom prst="rect">
            <a:avLst/>
          </a:prstGeom>
        </p:spPr>
      </p:pic>
      <p:pic>
        <p:nvPicPr>
          <p:cNvPr id="59" name="Graphic 58" descr="Man">
            <a:extLst>
              <a:ext uri="{FF2B5EF4-FFF2-40B4-BE49-F238E27FC236}">
                <a16:creationId xmlns:a16="http://schemas.microsoft.com/office/drawing/2014/main" id="{F13BFFA1-4052-430D-8C0E-4692613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3675435"/>
            <a:ext cx="715866" cy="715866"/>
          </a:xfrm>
          <a:prstGeom prst="rect">
            <a:avLst/>
          </a:prstGeom>
        </p:spPr>
      </p:pic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B5493A4-409E-4524-B3D6-12767955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3675435"/>
            <a:ext cx="715866" cy="715866"/>
          </a:xfrm>
          <a:prstGeom prst="rect">
            <a:avLst/>
          </a:prstGeom>
        </p:spPr>
      </p:pic>
      <p:pic>
        <p:nvPicPr>
          <p:cNvPr id="61" name="Graphic 60" descr="Man">
            <a:extLst>
              <a:ext uri="{FF2B5EF4-FFF2-40B4-BE49-F238E27FC236}">
                <a16:creationId xmlns:a16="http://schemas.microsoft.com/office/drawing/2014/main" id="{F17A7BCB-1F25-47DA-A3F9-88D658F5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3675435"/>
            <a:ext cx="715866" cy="715866"/>
          </a:xfrm>
          <a:prstGeom prst="rect">
            <a:avLst/>
          </a:prstGeom>
        </p:spPr>
      </p:pic>
      <p:pic>
        <p:nvPicPr>
          <p:cNvPr id="62" name="Graphic 61" descr="Man">
            <a:extLst>
              <a:ext uri="{FF2B5EF4-FFF2-40B4-BE49-F238E27FC236}">
                <a16:creationId xmlns:a16="http://schemas.microsoft.com/office/drawing/2014/main" id="{7E3C5C71-70E3-4E01-A7B2-D3FE6B63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3675435"/>
            <a:ext cx="715866" cy="715866"/>
          </a:xfrm>
          <a:prstGeom prst="rect">
            <a:avLst/>
          </a:prstGeom>
        </p:spPr>
      </p:pic>
      <p:pic>
        <p:nvPicPr>
          <p:cNvPr id="63" name="Graphic 62" descr="Man">
            <a:extLst>
              <a:ext uri="{FF2B5EF4-FFF2-40B4-BE49-F238E27FC236}">
                <a16:creationId xmlns:a16="http://schemas.microsoft.com/office/drawing/2014/main" id="{26D7477A-6A35-4B84-B96F-442A0DCC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3675435"/>
            <a:ext cx="715866" cy="715866"/>
          </a:xfrm>
          <a:prstGeom prst="rect">
            <a:avLst/>
          </a:prstGeom>
        </p:spPr>
      </p:pic>
      <p:pic>
        <p:nvPicPr>
          <p:cNvPr id="64" name="Graphic 63" descr="Man">
            <a:extLst>
              <a:ext uri="{FF2B5EF4-FFF2-40B4-BE49-F238E27FC236}">
                <a16:creationId xmlns:a16="http://schemas.microsoft.com/office/drawing/2014/main" id="{D922ABC0-8A4D-4844-8FE8-F090F1F1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3675435"/>
            <a:ext cx="715866" cy="715866"/>
          </a:xfrm>
          <a:prstGeom prst="rect">
            <a:avLst/>
          </a:prstGeom>
        </p:spPr>
      </p:pic>
      <p:pic>
        <p:nvPicPr>
          <p:cNvPr id="65" name="Graphic 64" descr="Man">
            <a:extLst>
              <a:ext uri="{FF2B5EF4-FFF2-40B4-BE49-F238E27FC236}">
                <a16:creationId xmlns:a16="http://schemas.microsoft.com/office/drawing/2014/main" id="{62EC00D8-A49E-4CDD-AED9-DC83321D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3675435"/>
            <a:ext cx="715866" cy="71586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FE6A8A5-E067-42C8-82ED-358C6D7470B8}"/>
              </a:ext>
            </a:extLst>
          </p:cNvPr>
          <p:cNvSpPr txBox="1"/>
          <p:nvPr/>
        </p:nvSpPr>
        <p:spPr>
          <a:xfrm>
            <a:off x="2821978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D8376E-59EE-48B5-825F-988851B4871D}"/>
              </a:ext>
            </a:extLst>
          </p:cNvPr>
          <p:cNvSpPr txBox="1"/>
          <p:nvPr/>
        </p:nvSpPr>
        <p:spPr>
          <a:xfrm>
            <a:off x="3885527" y="4563782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3014C1-3953-4A9B-BA60-D4504AA9DB8F}"/>
              </a:ext>
            </a:extLst>
          </p:cNvPr>
          <p:cNvSpPr txBox="1"/>
          <p:nvPr/>
        </p:nvSpPr>
        <p:spPr>
          <a:xfrm>
            <a:off x="5097400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A35692-03E0-425C-A959-04F5F2F8DB32}"/>
              </a:ext>
            </a:extLst>
          </p:cNvPr>
          <p:cNvSpPr txBox="1"/>
          <p:nvPr/>
        </p:nvSpPr>
        <p:spPr>
          <a:xfrm>
            <a:off x="6225871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22</a:t>
            </a:r>
            <a:endParaRPr lang="en-ID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3D4F30-D030-4E4B-BEBE-28A4093F9E2A}"/>
              </a:ext>
            </a:extLst>
          </p:cNvPr>
          <p:cNvSpPr txBox="1"/>
          <p:nvPr/>
        </p:nvSpPr>
        <p:spPr>
          <a:xfrm>
            <a:off x="7354342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14</a:t>
            </a:r>
            <a:endParaRPr lang="en-ID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8FF048-712E-4D12-883E-B6F6D152B51A}"/>
              </a:ext>
            </a:extLst>
          </p:cNvPr>
          <p:cNvSpPr txBox="1"/>
          <p:nvPr/>
        </p:nvSpPr>
        <p:spPr>
          <a:xfrm>
            <a:off x="8482813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</a:t>
            </a:r>
            <a:endParaRPr lang="en-ID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6C3BAF-7C9C-4679-BDD0-4E53ADC0C294}"/>
              </a:ext>
            </a:extLst>
          </p:cNvPr>
          <p:cNvSpPr txBox="1"/>
          <p:nvPr/>
        </p:nvSpPr>
        <p:spPr>
          <a:xfrm>
            <a:off x="9629764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66874-DA98-42C2-BF8B-6E0A83D6119E}"/>
              </a:ext>
            </a:extLst>
          </p:cNvPr>
          <p:cNvSpPr txBox="1"/>
          <p:nvPr/>
        </p:nvSpPr>
        <p:spPr>
          <a:xfrm>
            <a:off x="10758235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6DFDF9-02C0-4D79-A05D-73546CACC515}"/>
              </a:ext>
            </a:extLst>
          </p:cNvPr>
          <p:cNvSpPr txBox="1"/>
          <p:nvPr/>
        </p:nvSpPr>
        <p:spPr>
          <a:xfrm>
            <a:off x="518418" y="2436147"/>
            <a:ext cx="193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tinggi</a:t>
            </a:r>
            <a:r>
              <a:rPr lang="en-US" sz="1600" dirty="0"/>
              <a:t> badan </a:t>
            </a:r>
            <a:r>
              <a:rPr lang="en-US" sz="1600" dirty="0" err="1"/>
              <a:t>mahasiswa</a:t>
            </a:r>
            <a:r>
              <a:rPr lang="en-US" sz="1600" dirty="0"/>
              <a:t> STAN</a:t>
            </a:r>
            <a:endParaRPr lang="en-ID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BABBBF-05B1-4744-98F2-CCE10910A4EE}"/>
              </a:ext>
            </a:extLst>
          </p:cNvPr>
          <p:cNvSpPr txBox="1"/>
          <p:nvPr/>
        </p:nvSpPr>
        <p:spPr>
          <a:xfrm rot="306793">
            <a:off x="1152183" y="3454949"/>
            <a:ext cx="6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II</a:t>
            </a:r>
            <a:endParaRPr lang="en-ID" sz="4000" dirty="0"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C1731-C017-4585-BD87-A0F0E9C6A34A}"/>
              </a:ext>
            </a:extLst>
          </p:cNvPr>
          <p:cNvSpPr txBox="1"/>
          <p:nvPr/>
        </p:nvSpPr>
        <p:spPr>
          <a:xfrm>
            <a:off x="511283" y="4217601"/>
            <a:ext cx="193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STAN tk. III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8974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3BDCDC7-0C40-4614-81FA-B54B6126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6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73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</TotalTime>
  <Words>1428</Words>
  <Application>Microsoft Office PowerPoint</Application>
  <PresentationFormat>Widescreen</PresentationFormat>
  <Paragraphs>305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Britannic Bold</vt:lpstr>
      <vt:lpstr>Calibri</vt:lpstr>
      <vt:lpstr>Georgia</vt:lpstr>
      <vt:lpstr>Monotype Corsiva</vt:lpstr>
      <vt:lpstr>Segoe UI</vt:lpstr>
      <vt:lpstr>Source Serif Pro Black</vt:lpstr>
      <vt:lpstr>Office Theme</vt:lpstr>
      <vt:lpstr>Analisis Data dan Sampling</vt:lpstr>
      <vt:lpstr>PowerPoint Presentation</vt:lpstr>
      <vt:lpstr>PowerPoint Presentation</vt:lpstr>
      <vt:lpstr>Mengenal Anomali</vt:lpstr>
      <vt:lpstr>TABK – Anomali – Sampling</vt:lpstr>
      <vt:lpstr>Apa  itu  Anomali?</vt:lpstr>
      <vt:lpstr>Apa itu Anomali?</vt:lpstr>
      <vt:lpstr>Ilustrasi</vt:lpstr>
      <vt:lpstr>Visualisasi Ilustrasi I</vt:lpstr>
      <vt:lpstr>Visualisasi Ilustrasi I - zoomed</vt:lpstr>
      <vt:lpstr>Visualisasi Ilustrasi II</vt:lpstr>
      <vt:lpstr>Visualisasi Ilustrasi I - zoomed</vt:lpstr>
      <vt:lpstr>Ilustrasi Visualisasi Lain</vt:lpstr>
      <vt:lpstr>PowerPoint Presentation</vt:lpstr>
      <vt:lpstr>PowerPoint Presentation</vt:lpstr>
      <vt:lpstr>Istilah lain Anomali</vt:lpstr>
      <vt:lpstr>Anomali Berbasis Statistik</vt:lpstr>
      <vt:lpstr>Statistik Deskriptif</vt:lpstr>
      <vt:lpstr>Statistik Deskriptif pada Excel - 1</vt:lpstr>
      <vt:lpstr>Statistik Deskriptif pada Excel - Fungsi</vt:lpstr>
      <vt:lpstr>Statistik Deskriptif pada Excel – Add-in (1)</vt:lpstr>
      <vt:lpstr>Statistik Deskriptif pada Excel – Add-in (2)</vt:lpstr>
      <vt:lpstr>Distribusi Normal</vt:lpstr>
      <vt:lpstr>Distribusi Tidak Normal / Skewed</vt:lpstr>
      <vt:lpstr>Kurtosis</vt:lpstr>
      <vt:lpstr>Simulasi - Survei</vt:lpstr>
      <vt:lpstr>Mendeteksi Anomali dengan Visualisasi</vt:lpstr>
      <vt:lpstr>Simulasi – Analisis Anomali I</vt:lpstr>
      <vt:lpstr>Mendeteksi Anomali dengan Parameter</vt:lpstr>
      <vt:lpstr>Mendeteksi Anomali dengan Mean</vt:lpstr>
      <vt:lpstr>Mendeteksi Anomali dengan Median</vt:lpstr>
      <vt:lpstr>Simulasi – Analisis Anomali II</vt:lpstr>
      <vt:lpstr>Benford’s Analysis</vt:lpstr>
      <vt:lpstr>Benford’s Law</vt:lpstr>
      <vt:lpstr>Pengaplikasan Benford’s Law pada Audit</vt:lpstr>
      <vt:lpstr>Pengaplikasan Benford’s Law pada Audit</vt:lpstr>
      <vt:lpstr>Ktirik terhadap Benford’s Law</vt:lpstr>
      <vt:lpstr>Tambahan: Random Sampling</vt:lpstr>
      <vt:lpstr>Random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73</cp:revision>
  <dcterms:created xsi:type="dcterms:W3CDTF">2023-09-18T04:21:25Z</dcterms:created>
  <dcterms:modified xsi:type="dcterms:W3CDTF">2024-06-23T10:56:19Z</dcterms:modified>
</cp:coreProperties>
</file>